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7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6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F24D8-440A-4288-BAD0-478E1C724508}" type="datetimeFigureOut">
              <a:rPr lang="ru-RU"/>
              <a:pPr>
                <a:defRPr/>
              </a:pPr>
              <a:t>14.02.2014</a:t>
            </a:fld>
            <a:endParaRPr lang="ru-RU"/>
          </a:p>
        </p:txBody>
      </p:sp>
      <p:sp>
        <p:nvSpPr>
          <p:cNvPr id="7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F39535-D0A5-45C8-BF05-06678BC833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2214E-4317-4F78-94DD-261DADF1CD95}" type="datetimeFigureOut">
              <a:rPr lang="ru-RU"/>
              <a:pPr>
                <a:defRPr/>
              </a:pPr>
              <a:t>14.02.2014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63719-51F8-44AE-950A-E049DC6B54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7A36E-5B7D-4D5F-8A41-2C4492C21A52}" type="datetimeFigureOut">
              <a:rPr lang="ru-RU"/>
              <a:pPr>
                <a:defRPr/>
              </a:pPr>
              <a:t>14.02.2014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4FA2E-2F88-4CB8-89A9-5E0470A51C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E8A75-E28E-4BE2-86C0-E3B9C68AE64E}" type="datetimeFigureOut">
              <a:rPr lang="ru-RU"/>
              <a:pPr>
                <a:defRPr/>
              </a:pPr>
              <a:t>14.02.2014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D48A1-FE32-4304-AC5B-03A2886125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6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463D0-6287-458F-9360-8C48461EFCDC}" type="datetimeFigureOut">
              <a:rPr lang="ru-RU"/>
              <a:pPr>
                <a:defRPr/>
              </a:pPr>
              <a:t>14.02.2014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99744-03E0-4C69-99E0-20E3F334F4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CB304-A0DB-4C3D-8C70-95157B27752C}" type="datetimeFigureOut">
              <a:rPr lang="ru-RU"/>
              <a:pPr>
                <a:defRPr/>
              </a:pPr>
              <a:t>14.02.2014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F0473-D8CE-4D34-B854-2652201D8A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5854E-7594-4231-B757-9EC9A338F218}" type="datetimeFigureOut">
              <a:rPr lang="ru-RU"/>
              <a:pPr>
                <a:defRPr/>
              </a:pPr>
              <a:t>14.02.2014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C3F973-410A-4242-B803-86FDFD5B89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B63C1-C1A5-4BCA-81B7-6FD132353E19}" type="datetimeFigureOut">
              <a:rPr lang="ru-RU"/>
              <a:pPr>
                <a:defRPr/>
              </a:pPr>
              <a:t>14.02.2014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5C484-354B-410A-873A-BF4EFD5B6E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5183C-A519-45D2-99AD-C9FFA6987760}" type="datetimeFigureOut">
              <a:rPr lang="ru-RU"/>
              <a:pPr>
                <a:defRPr/>
              </a:pPr>
              <a:t>14.02.2014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1D5D4-86B2-4733-91E5-2F0CE74971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7AADB-468E-4120-A262-EE3695DDA5C5}" type="datetimeFigureOut">
              <a:rPr lang="ru-RU"/>
              <a:pPr>
                <a:defRPr/>
              </a:pPr>
              <a:t>14.02.2014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4B0724-AB30-44B4-996C-2C4C9D7BA9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9B45B-3DA0-45FA-95E1-E1F2BEBC825B}" type="datetimeFigureOut">
              <a:rPr lang="ru-RU"/>
              <a:pPr>
                <a:defRPr/>
              </a:pPr>
              <a:t>14.02.2014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DBA6B-9092-4953-B41C-2F31F72713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4596489-93BB-42A0-A15E-A768AE241831}" type="datetimeFigureOut">
              <a:rPr lang="ru-RU"/>
              <a:pPr>
                <a:defRPr/>
              </a:pPr>
              <a:t>14.02.2014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0DC7A86-CA84-4DF7-888D-D20F32E8FC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66" r:id="rId2"/>
    <p:sldLayoutId id="2147483673" r:id="rId3"/>
    <p:sldLayoutId id="2147483667" r:id="rId4"/>
    <p:sldLayoutId id="2147483674" r:id="rId5"/>
    <p:sldLayoutId id="2147483668" r:id="rId6"/>
    <p:sldLayoutId id="2147483669" r:id="rId7"/>
    <p:sldLayoutId id="2147483675" r:id="rId8"/>
    <p:sldLayoutId id="2147483676" r:id="rId9"/>
    <p:sldLayoutId id="2147483670" r:id="rId10"/>
    <p:sldLayoutId id="214748367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fontAlgn="base">
        <a:spcBef>
          <a:spcPct val="20000"/>
        </a:spcBef>
        <a:spcAft>
          <a:spcPct val="0"/>
        </a:spcAft>
        <a:buClr>
          <a:srgbClr val="E7BC29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fontAlgn="base">
        <a:spcBef>
          <a:spcPct val="20000"/>
        </a:spcBef>
        <a:spcAft>
          <a:spcPct val="0"/>
        </a:spcAft>
        <a:buClr>
          <a:srgbClr val="D092A7"/>
        </a:buClr>
        <a:buSzPct val="100000"/>
        <a:buFont typeface="Arial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Заголовок 1"/>
          <p:cNvSpPr>
            <a:spLocks/>
          </p:cNvSpPr>
          <p:nvPr/>
        </p:nvSpPr>
        <p:spPr bwMode="auto">
          <a:xfrm>
            <a:off x="611188" y="1412875"/>
            <a:ext cx="7273925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algn="ctr"/>
            <a:r>
              <a:rPr lang="ru-RU" sz="4600"/>
              <a:t>ЗАВЕРШЕНИЕ ВТОРОЙ МИРОВОЙ ВОЙНЫ. РАЗГРОМ МИЛИТАРИСТСКОЙ ЯПОНИИ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1143000"/>
          </a:xfrm>
        </p:spPr>
        <p:txBody>
          <a:bodyPr/>
          <a:lstStyle/>
          <a:p>
            <a:r>
              <a:rPr lang="ru-RU" b="1" smtClean="0"/>
              <a:t>Капитуляция Японии</a:t>
            </a:r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28688"/>
            <a:ext cx="8929688" cy="5237162"/>
          </a:xfrm>
        </p:spPr>
        <p:txBody>
          <a:bodyPr>
            <a:noAutofit/>
          </a:bodyPr>
          <a:lstStyle/>
          <a:p>
            <a:pPr algn="just">
              <a:buFont typeface="Wingdings 2" pitchFamily="18" charset="2"/>
              <a:buNone/>
            </a:pPr>
            <a:r>
              <a:rPr lang="ru-RU" sz="210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2200" smtClean="0">
                <a:latin typeface="Times New Roman" pitchFamily="18" charset="0"/>
                <a:cs typeface="Times New Roman" pitchFamily="18" charset="0"/>
              </a:rPr>
              <a:t>5 апреля 1945 г. советское правительство денонсировало договор с Японией о нейтралитете и </a:t>
            </a:r>
            <a:r>
              <a:rPr lang="ru-RU" sz="2200" b="1" smtClean="0">
                <a:latin typeface="Times New Roman" pitchFamily="18" charset="0"/>
                <a:cs typeface="Times New Roman" pitchFamily="18" charset="0"/>
              </a:rPr>
              <a:t>8 августа 1945 г. </a:t>
            </a:r>
            <a:r>
              <a:rPr lang="ru-RU" sz="2200" smtClean="0">
                <a:latin typeface="Times New Roman" pitchFamily="18" charset="0"/>
                <a:cs typeface="Times New Roman" pitchFamily="18" charset="0"/>
              </a:rPr>
              <a:t>объявило ей войну. 9 августа — 2 сентября войска Забайкальского, 1-го и 2-го Дальневосточных фронтов, силы Тихоокеанского флота и Амурской флотилии осуществили Маньчжурскую стратегическую операцию, окружили и разгромили </a:t>
            </a:r>
            <a:r>
              <a:rPr lang="ru-RU" sz="2200" b="1" smtClean="0">
                <a:solidFill>
                  <a:srgbClr val="F1D77F"/>
                </a:solidFill>
                <a:latin typeface="Times New Roman" pitchFamily="18" charset="0"/>
                <a:cs typeface="Times New Roman" pitchFamily="18" charset="0"/>
              </a:rPr>
              <a:t>Квантунскую армию</a:t>
            </a:r>
            <a:r>
              <a:rPr lang="ru-RU" sz="220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200" b="1" smtClean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ru-RU" sz="220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200" b="1" smtClean="0">
                <a:solidFill>
                  <a:srgbClr val="F1D77F"/>
                </a:solidFill>
                <a:latin typeface="Times New Roman" pitchFamily="18" charset="0"/>
                <a:cs typeface="Times New Roman" pitchFamily="18" charset="0"/>
              </a:rPr>
              <a:t>9 августа 1945 г. </a:t>
            </a:r>
            <a:r>
              <a:rPr lang="ru-RU" sz="2200" smtClean="0">
                <a:latin typeface="Times New Roman" pitchFamily="18" charset="0"/>
                <a:cs typeface="Times New Roman" pitchFamily="18" charset="0"/>
              </a:rPr>
              <a:t>американцы сбросили на японские города </a:t>
            </a:r>
            <a:r>
              <a:rPr lang="ru-RU" sz="2200" b="1" smtClean="0">
                <a:solidFill>
                  <a:srgbClr val="F1D77F"/>
                </a:solidFill>
                <a:latin typeface="Times New Roman" pitchFamily="18" charset="0"/>
                <a:cs typeface="Times New Roman" pitchFamily="18" charset="0"/>
              </a:rPr>
              <a:t>Хиросиму и Нагасаки</a:t>
            </a:r>
            <a:r>
              <a:rPr lang="ru-RU" sz="22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smtClean="0">
                <a:latin typeface="Times New Roman" pitchFamily="18" charset="0"/>
                <a:cs typeface="Times New Roman" pitchFamily="18" charset="0"/>
              </a:rPr>
              <a:t>атомные бомбы. Жертвами бомбардировок стали 114 тыс. мирных жителей. Этот акт властей США был вызван не военными, а политическими мотивами и направлен прежде всего на укрепление американского влияния в международных делах после войны. 2 сентября 1945 г. Япония подписала </a:t>
            </a:r>
            <a:r>
              <a:rPr lang="ru-RU" sz="2200" b="1" smtClean="0">
                <a:latin typeface="Times New Roman" pitchFamily="18" charset="0"/>
                <a:cs typeface="Times New Roman" pitchFamily="18" charset="0"/>
              </a:rPr>
              <a:t>Акт о безоговорочной капитуляции</a:t>
            </a:r>
            <a:r>
              <a:rPr lang="ru-RU" sz="2200" i="1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200" smtClean="0">
                <a:latin typeface="Times New Roman" pitchFamily="18" charset="0"/>
                <a:cs typeface="Times New Roman" pitchFamily="18" charset="0"/>
              </a:rPr>
              <a:t>Вторая мировая война окончилась.</a:t>
            </a:r>
            <a:r>
              <a:rPr lang="ru-RU" sz="2100" b="1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10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1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>
          <a:xfrm>
            <a:off x="500063" y="142875"/>
            <a:ext cx="8186737" cy="1939925"/>
          </a:xfrm>
        </p:spPr>
        <p:txBody>
          <a:bodyPr/>
          <a:lstStyle/>
          <a:p>
            <a:pPr algn="ctr"/>
            <a:r>
              <a:rPr lang="ru-RU" sz="3200" smtClean="0"/>
              <a:t>Подписание Акта о безоговорочной капитуляции милитаристской Японии. </a:t>
            </a:r>
            <a:br>
              <a:rPr lang="ru-RU" sz="3200" smtClean="0"/>
            </a:br>
            <a:r>
              <a:rPr lang="ru-RU" sz="3200" smtClean="0"/>
              <a:t>2 сентября 1945 г.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contrast="10000"/>
          </a:blip>
          <a:srcRect/>
          <a:stretch>
            <a:fillRect/>
          </a:stretch>
        </p:blipFill>
        <p:spPr>
          <a:xfrm>
            <a:off x="214313" y="2071688"/>
            <a:ext cx="8686800" cy="4143375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1143000"/>
          </a:xfrm>
        </p:spPr>
        <p:txBody>
          <a:bodyPr/>
          <a:lstStyle/>
          <a:p>
            <a:r>
              <a:rPr lang="ru-RU" b="1" smtClean="0"/>
              <a:t>Итоги войны</a:t>
            </a:r>
            <a:endParaRPr lang="ru-RU" smtClean="0"/>
          </a:p>
        </p:txBody>
      </p:sp>
      <p:sp>
        <p:nvSpPr>
          <p:cNvPr id="24578" name="Содержимое 2"/>
          <p:cNvSpPr>
            <a:spLocks noGrp="1"/>
          </p:cNvSpPr>
          <p:nvPr>
            <p:ph idx="1"/>
          </p:nvPr>
        </p:nvSpPr>
        <p:spPr>
          <a:xfrm>
            <a:off x="0" y="1000125"/>
            <a:ext cx="8786813" cy="5857875"/>
          </a:xfrm>
        </p:spPr>
        <p:txBody>
          <a:bodyPr/>
          <a:lstStyle/>
          <a:p>
            <a:pPr algn="just">
              <a:buFont typeface="Wingdings 2" pitchFamily="18" charset="2"/>
              <a:buNone/>
            </a:pPr>
            <a:r>
              <a:rPr lang="ru-RU" sz="2200" smtClean="0">
                <a:latin typeface="Times New Roman" pitchFamily="18" charset="0"/>
                <a:cs typeface="Times New Roman" pitchFamily="18" charset="0"/>
              </a:rPr>
              <a:t> 		Вторая мировая война явилась суровым испытанием для народов, проверкой прочности государств, участвовавших в боевых действиях. Решающую роль в достижении победы над фашизмом сыграли Советские Вооруженные Силы. Советско-германский фронт стал главным фронтом Второй мировой войны. Здесь происходили крупнейшие битвы, решавшие ход войны и ее итоги. Общие потери нацистской Германии в войне составили 13,6 млн человек. Большой вклад в</a:t>
            </a:r>
            <a:r>
              <a:rPr lang="ru-RU" sz="2200" i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smtClean="0">
                <a:latin typeface="Times New Roman" pitchFamily="18" charset="0"/>
                <a:cs typeface="Times New Roman" pitchFamily="18" charset="0"/>
              </a:rPr>
              <a:t>победу над фашизмом во Второй мировой войне внесли народы и армии США, Великобритании, Франции. Китая и других государств антигитлеровской коалиции. По своим масштабам, жестокости, людским и материальным потерям Вторая мировая война не имеет себе равных. Она затронула судьбы 4/5 населения земного шара. Военные действия велись на территории 40 государств Европы, Азии и Африки, на огромных континентальных, морских и океанских просторах. В войне погибло около 60 млн человек. </a:t>
            </a:r>
          </a:p>
          <a:p>
            <a:endParaRPr lang="ru-RU" sz="22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Содержимое 2"/>
          <p:cNvSpPr>
            <a:spLocks noGrp="1"/>
          </p:cNvSpPr>
          <p:nvPr>
            <p:ph idx="1"/>
          </p:nvPr>
        </p:nvSpPr>
        <p:spPr>
          <a:xfrm>
            <a:off x="0" y="214313"/>
            <a:ext cx="8929688" cy="6022975"/>
          </a:xfrm>
        </p:spPr>
        <p:txBody>
          <a:bodyPr/>
          <a:lstStyle/>
          <a:p>
            <a:pPr algn="just">
              <a:buFont typeface="Wingdings 2" pitchFamily="18" charset="2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Создание антигитлеровской коалиции явилось важнейшим событием мировой истории. Успешность согласованных действий государств-союзников доказала возможность и необходимость объединения всех миролюбивых, прогрессивных сил для борьбы против агрессии, зашиты мира и демократии независимо от общественного устройства стран. Главными военными и политическими результатами войны стали уничтожение государственной машины фашизма и милитаризма, создание предпосылок для мирной жизни, формирование массовых демократических организаций в Европе и выход колониальных стран Азии на путь независимого развития. Одним из важнейших итогов войны является и то, что, несмотря на обострение противоречий между союзниками, положивших начало «холодной войне», мир не был втянут в новый катаклизм, «холодная война» не стала «горячей». </a:t>
            </a:r>
            <a:endParaRPr lang="ru-RU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lum contrast="-10000"/>
          </a:blip>
          <a:srcRect l="6087" t="4083" r="1739"/>
          <a:stretch>
            <a:fillRect/>
          </a:stretch>
        </p:blipFill>
        <p:spPr bwMode="auto">
          <a:xfrm>
            <a:off x="285750" y="1285875"/>
            <a:ext cx="8572500" cy="53927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357188" y="142875"/>
            <a:ext cx="8401050" cy="1143000"/>
          </a:xfrm>
        </p:spPr>
        <p:txBody>
          <a:bodyPr/>
          <a:lstStyle/>
          <a:p>
            <a:pPr algn="ctr"/>
            <a:r>
              <a:rPr lang="ru-RU" sz="3200" smtClean="0"/>
              <a:t>Торжественный пронос Знамени Победы в день прибытия его из Берлина в Москву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7467600" cy="1143000"/>
          </a:xfrm>
        </p:spPr>
        <p:txBody>
          <a:bodyPr/>
          <a:lstStyle/>
          <a:p>
            <a:r>
              <a:rPr lang="ru-RU" smtClean="0"/>
              <a:t>План:</a:t>
            </a:r>
          </a:p>
        </p:txBody>
      </p:sp>
      <p:sp>
        <p:nvSpPr>
          <p:cNvPr id="14338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7972425" cy="4525963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ru-RU" b="1" smtClean="0"/>
              <a:t>Акт о безоговорочной капитуляции Германии</a:t>
            </a:r>
          </a:p>
          <a:p>
            <a:pPr>
              <a:spcAft>
                <a:spcPts val="600"/>
              </a:spcAft>
            </a:pPr>
            <a:r>
              <a:rPr lang="ru-RU" b="1" smtClean="0"/>
              <a:t>Потсдамская конференция</a:t>
            </a:r>
          </a:p>
          <a:p>
            <a:pPr>
              <a:spcAft>
                <a:spcPts val="600"/>
              </a:spcAft>
            </a:pPr>
            <a:r>
              <a:rPr lang="ru-RU" b="1" smtClean="0"/>
              <a:t>Нюрнбергский процесс</a:t>
            </a:r>
          </a:p>
          <a:p>
            <a:pPr>
              <a:spcAft>
                <a:spcPts val="600"/>
              </a:spcAft>
            </a:pPr>
            <a:r>
              <a:rPr lang="ru-RU" b="1" smtClean="0"/>
              <a:t>Капитуляция Японии</a:t>
            </a:r>
          </a:p>
          <a:p>
            <a:pPr>
              <a:spcAft>
                <a:spcPts val="600"/>
              </a:spcAft>
            </a:pPr>
            <a:r>
              <a:rPr lang="ru-RU" b="1" smtClean="0"/>
              <a:t>Итоги войны</a:t>
            </a: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>
          <a:xfrm>
            <a:off x="428625" y="357188"/>
            <a:ext cx="8286750" cy="928687"/>
          </a:xfrm>
        </p:spPr>
        <p:txBody>
          <a:bodyPr/>
          <a:lstStyle/>
          <a:p>
            <a:r>
              <a:rPr lang="ru-RU" sz="3200" b="1" smtClean="0"/>
              <a:t>Акт о безоговорочной капитуляции Германии</a:t>
            </a:r>
            <a:br>
              <a:rPr lang="ru-RU" sz="3200" b="1" smtClean="0"/>
            </a:br>
            <a:endParaRPr lang="ru-RU" sz="320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3000"/>
            <a:ext cx="8929688" cy="5715000"/>
          </a:xfrm>
        </p:spPr>
        <p:txBody>
          <a:bodyPr>
            <a:noAutofit/>
          </a:bodyPr>
          <a:lstStyle/>
          <a:p>
            <a:pPr marL="420624" indent="-384048"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		В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полночь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8 мая 1945 г.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в предместье Берлина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Карлсхорсте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и присутствии военного  руководства СССР, США. Великобритании и Франции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представители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германского рейха подписали </a:t>
            </a:r>
            <a:r>
              <a:rPr lang="ru-RU" sz="2200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 о безоговорочной капитуляции Германии</a:t>
            </a: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В нем от­мечалось: </a:t>
            </a: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«Этот акт не будет являться 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препятствием </a:t>
            </a: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к замене его другим генеральным документом о капитуляции, заключенным Объединенными Нациями или от их имени, применимым к 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Германии </a:t>
            </a: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и германским вооруженным силам в целом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». </a:t>
            </a:r>
          </a:p>
          <a:p>
            <a:pPr marL="420624" indent="-384048"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	В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ночь на </a:t>
            </a:r>
            <a:r>
              <a:rPr lang="ru-RU" sz="22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9 мая 1945 г.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радиостанции Советского Союза работали без обычного ночного перерыва: все ждали чрезвычайного сообщения из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Берлина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 В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2 часа 10 минут в эфире прозвучала долгожданная весть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«О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великой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победе».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Война в Европе закончилась. </a:t>
            </a:r>
            <a:r>
              <a:rPr lang="ru-RU" sz="22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24 </a:t>
            </a:r>
            <a:r>
              <a:rPr lang="ru-RU" sz="22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июня 1945 г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на Красной площади в Москве состоялся Парад Победы.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>
          <a:xfrm>
            <a:off x="642938" y="5643563"/>
            <a:ext cx="7786687" cy="1000125"/>
          </a:xfrm>
        </p:spPr>
        <p:txBody>
          <a:bodyPr/>
          <a:lstStyle/>
          <a:p>
            <a:pPr algn="ctr"/>
            <a:r>
              <a:rPr lang="ru-RU" sz="3200" smtClean="0"/>
              <a:t>Парад Победы. Москва. 24 июня 1945г. 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412" r="1892" b="2939"/>
          <a:stretch>
            <a:fillRect/>
          </a:stretch>
        </p:blipFill>
        <p:spPr>
          <a:xfrm>
            <a:off x="684213" y="260350"/>
            <a:ext cx="7643812" cy="5302250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001000" cy="1071563"/>
          </a:xfrm>
        </p:spPr>
        <p:txBody>
          <a:bodyPr/>
          <a:lstStyle/>
          <a:p>
            <a:r>
              <a:rPr lang="ru-RU" sz="4000" b="1" smtClean="0"/>
              <a:t>Потсдамская конференция</a:t>
            </a:r>
            <a:endParaRPr lang="ru-RU" sz="400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28688"/>
            <a:ext cx="8858250" cy="4371975"/>
          </a:xfrm>
        </p:spPr>
        <p:txBody>
          <a:bodyPr>
            <a:noAutofit/>
          </a:bodyPr>
          <a:lstStyle/>
          <a:p>
            <a:pPr algn="just">
              <a:buFont typeface="Wingdings 2" pitchFamily="18" charset="2"/>
              <a:buNone/>
            </a:pPr>
            <a:r>
              <a:rPr lang="ru-RU" sz="2200" smtClean="0">
                <a:latin typeface="Times New Roman" pitchFamily="18" charset="0"/>
                <a:cs typeface="Times New Roman" pitchFamily="18" charset="0"/>
              </a:rPr>
              <a:t>		После поражения Германии состоялась </a:t>
            </a:r>
            <a:r>
              <a:rPr lang="ru-RU" sz="2200" smtClean="0">
                <a:solidFill>
                  <a:srgbClr val="F1D77F"/>
                </a:solidFill>
                <a:latin typeface="Times New Roman" pitchFamily="18" charset="0"/>
                <a:cs typeface="Times New Roman" pitchFamily="18" charset="0"/>
              </a:rPr>
              <a:t>Потсдамская (Берлинская) конференция</a:t>
            </a:r>
            <a:r>
              <a:rPr lang="ru-RU" sz="2200" smtClean="0">
                <a:latin typeface="Times New Roman" pitchFamily="18" charset="0"/>
                <a:cs typeface="Times New Roman" pitchFamily="18" charset="0"/>
              </a:rPr>
              <a:t> руководителей стран-победительниц СССР, США и Великобритании И</a:t>
            </a:r>
            <a:r>
              <a:rPr lang="ru-RU" sz="2200" i="1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200" smtClean="0">
                <a:latin typeface="Times New Roman" pitchFamily="18" charset="0"/>
                <a:cs typeface="Times New Roman" pitchFamily="18" charset="0"/>
              </a:rPr>
              <a:t>В. Сталина, Г. Трумэна и У. Черчилля. 28 июля последнего заменил новым премьер-министр К. Р. Этгли. На ней была обсуждена проблема послевоенного устройства Германии, подтверждены решения Крымской конференции по этому вопросу и приняты решения о демилитаризации</a:t>
            </a:r>
            <a:r>
              <a:rPr lang="ru-RU" sz="2200" i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sz="2200" smtClean="0">
                <a:latin typeface="Times New Roman" pitchFamily="18" charset="0"/>
                <a:cs typeface="Times New Roman" pitchFamily="18" charset="0"/>
              </a:rPr>
              <a:t>денацификации</a:t>
            </a:r>
            <a:r>
              <a:rPr lang="ru-RU" sz="2200" i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smtClean="0">
                <a:latin typeface="Times New Roman" pitchFamily="18" charset="0"/>
                <a:cs typeface="Times New Roman" pitchFamily="18" charset="0"/>
              </a:rPr>
              <a:t>Германии, наказании военных преступников, системе четырехсторонней оккупации страны и управлении Берлином, репарациях, западной границе Польши, передаче СССР города Кенигсберга (теперь — Калининград) и прилегающих к нему районов. </a:t>
            </a:r>
          </a:p>
          <a:p>
            <a:pPr>
              <a:buFont typeface="Wingdings 2" pitchFamily="18" charset="2"/>
              <a:buNone/>
            </a:pPr>
            <a:endParaRPr lang="ru-RU" sz="22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Содержимое 2"/>
          <p:cNvSpPr>
            <a:spLocks noGrp="1"/>
          </p:cNvSpPr>
          <p:nvPr>
            <p:ph idx="1"/>
          </p:nvPr>
        </p:nvSpPr>
        <p:spPr>
          <a:xfrm>
            <a:off x="0" y="285750"/>
            <a:ext cx="8929688" cy="5375275"/>
          </a:xfrm>
        </p:spPr>
        <p:txBody>
          <a:bodyPr/>
          <a:lstStyle/>
          <a:p>
            <a:pPr algn="just">
              <a:buFont typeface="Wingdings 2" pitchFamily="18" charset="2"/>
              <a:buNone/>
            </a:pPr>
            <a:r>
              <a:rPr lang="ru-RU" sz="220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Однако в отличие от Тегеранской и Крымской конференций встреча руководителей трех государств в Потсдаме была достаточно напряженной. По ряду вопросов предъявлялись взаимные обвинения. Американская и английская делегации осудили политику СССР а</a:t>
            </a:r>
            <a:r>
              <a:rPr lang="ru-RU" sz="2400" i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отношении Болгарии и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Румынии как нарушение Декларации об освобожденной Европе, подписанной на Крымской конференции. Советская сторона осудила политику Великобритании в отношении Греции. Потсдамская конференция ознаменовала собой начало конфликта между Большой тройкой, главной причиной которого, по мнению советского руководства, была проблема совместного контроля над Германией, и все же конференция имела большое международное значение</a:t>
            </a: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и сыграла важную роль в сохранении мира.</a:t>
            </a:r>
          </a:p>
          <a:p>
            <a:pPr>
              <a:buFont typeface="Wingdings 2" pitchFamily="18" charset="2"/>
              <a:buNone/>
            </a:pPr>
            <a:endParaRPr lang="ru-RU" sz="22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>
          <a:xfrm>
            <a:off x="428625" y="5500688"/>
            <a:ext cx="8715375" cy="1143000"/>
          </a:xfrm>
        </p:spPr>
        <p:txBody>
          <a:bodyPr/>
          <a:lstStyle/>
          <a:p>
            <a:r>
              <a:rPr lang="ru-RU" sz="2800" smtClean="0">
                <a:cs typeface="Times New Roman" pitchFamily="18" charset="0"/>
              </a:rPr>
              <a:t>И</a:t>
            </a:r>
            <a:r>
              <a:rPr lang="ru-RU" sz="2800" i="1" smtClean="0">
                <a:cs typeface="Times New Roman" pitchFamily="18" charset="0"/>
              </a:rPr>
              <a:t>. </a:t>
            </a:r>
            <a:r>
              <a:rPr lang="ru-RU" sz="2800" smtClean="0">
                <a:cs typeface="Times New Roman" pitchFamily="18" charset="0"/>
              </a:rPr>
              <a:t>В. Сталин, Г. Трумэн и У. Черчилль во время Потсдамкой конференции</a:t>
            </a:r>
            <a:endParaRPr lang="ru-RU" sz="2800" smtClean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10000" contrast="10000"/>
          </a:blip>
          <a:srcRect b="17568"/>
          <a:stretch>
            <a:fillRect/>
          </a:stretch>
        </p:blipFill>
        <p:spPr>
          <a:xfrm>
            <a:off x="500063" y="357188"/>
            <a:ext cx="8286750" cy="5116512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1143000"/>
          </a:xfrm>
        </p:spPr>
        <p:txBody>
          <a:bodyPr/>
          <a:lstStyle/>
          <a:p>
            <a:r>
              <a:rPr lang="ru-RU" smtClean="0"/>
              <a:t>Нюрнбергский процесс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00125"/>
            <a:ext cx="8929688" cy="5092700"/>
          </a:xfrm>
        </p:spPr>
        <p:txBody>
          <a:bodyPr>
            <a:noAutofit/>
          </a:bodyPr>
          <a:lstStyle/>
          <a:p>
            <a:pPr algn="just">
              <a:spcBef>
                <a:spcPct val="0"/>
              </a:spcBef>
              <a:buFont typeface="Wingdings 2" pitchFamily="18" charset="2"/>
              <a:buNone/>
            </a:pPr>
            <a:r>
              <a:rPr lang="ru-RU" sz="220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Для проведения суда над немецкими военными преступниками был создан </a:t>
            </a:r>
            <a:r>
              <a:rPr lang="ru-RU" sz="2400" i="1" smtClean="0">
                <a:solidFill>
                  <a:srgbClr val="F1D77F"/>
                </a:solidFill>
                <a:latin typeface="Times New Roman" pitchFamily="18" charset="0"/>
                <a:cs typeface="Times New Roman" pitchFamily="18" charset="0"/>
              </a:rPr>
              <a:t>Международный военный трибунал</a:t>
            </a:r>
            <a:r>
              <a:rPr lang="ru-RU" sz="2400" i="1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i="1" smtClean="0">
                <a:solidFill>
                  <a:srgbClr val="F1D77F"/>
                </a:solidFill>
                <a:latin typeface="Times New Roman" pitchFamily="18" charset="0"/>
                <a:cs typeface="Times New Roman" pitchFamily="18" charset="0"/>
              </a:rPr>
              <a:t>Нюрнбергский трибунал</a:t>
            </a:r>
            <a:r>
              <a:rPr lang="ru-RU" sz="2400" b="1" i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начал свою работу </a:t>
            </a:r>
            <a:r>
              <a:rPr lang="ru-RU" sz="2400" b="1" smtClean="0">
                <a:solidFill>
                  <a:srgbClr val="F1D77F"/>
                </a:solidFill>
                <a:latin typeface="Times New Roman" pitchFamily="18" charset="0"/>
                <a:cs typeface="Times New Roman" pitchFamily="18" charset="0"/>
              </a:rPr>
              <a:t>20 ноября 1945 </a:t>
            </a: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в Нюрнберге и продолжался до </a:t>
            </a:r>
            <a:r>
              <a:rPr lang="ru-RU" sz="2400" b="1" smtClean="0">
                <a:solidFill>
                  <a:srgbClr val="F1D77F"/>
                </a:solidFill>
                <a:latin typeface="Times New Roman" pitchFamily="18" charset="0"/>
                <a:cs typeface="Times New Roman" pitchFamily="18" charset="0"/>
              </a:rPr>
              <a:t>1 октября 1946 </a:t>
            </a: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Трибунал признал действия нацистов преступлениями против человечества и приговорил Г. Геринга. И. Риббентропа, В. Кейтеля, А. Розенберга, Г Франка, 8. Фрика, Э. Кальтевбруннера, А. Зейс-Инкпарта и М. Бормана (заочно) к смертной казни через повешение. Р. Гесса, В. Функа и Э. Редсра — к пожизненному тюремному заключению. Преступными были признаны организации СС, СД, гестапо, а также руководящий состав Национал-социалистической германской рабочей партии.</a:t>
            </a:r>
            <a:r>
              <a:rPr lang="ru-RU" sz="220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0" y="4000500"/>
            <a:ext cx="3214688" cy="1785938"/>
          </a:xfrm>
        </p:spPr>
        <p:txBody>
          <a:bodyPr/>
          <a:lstStyle/>
          <a:p>
            <a:pPr algn="r"/>
            <a:r>
              <a:rPr lang="ru-RU" sz="3600" smtClean="0"/>
              <a:t>Заседание Нюрбенгского трибунала</a:t>
            </a:r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450" t="5476" r="1450" b="1407"/>
          <a:stretch>
            <a:fillRect/>
          </a:stretch>
        </p:blipFill>
        <p:spPr>
          <a:xfrm>
            <a:off x="3500438" y="285750"/>
            <a:ext cx="5000625" cy="63436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24CAD84805683240BBC45A549CD29B2B" ma:contentTypeVersion="0" ma:contentTypeDescription="Создание документа." ma:contentTypeScope="" ma:versionID="2ab0def56dd0bbe99bca4b0e1ec61253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1493DDA-F95C-4813-9297-D759DA229BC9}"/>
</file>

<file path=customXml/itemProps2.xml><?xml version="1.0" encoding="utf-8"?>
<ds:datastoreItem xmlns:ds="http://schemas.openxmlformats.org/officeDocument/2006/customXml" ds:itemID="{728D61DE-7D33-4D1E-85C9-462E75F59F0B}"/>
</file>

<file path=customXml/itemProps3.xml><?xml version="1.0" encoding="utf-8"?>
<ds:datastoreItem xmlns:ds="http://schemas.openxmlformats.org/officeDocument/2006/customXml" ds:itemID="{3972B320-BBB1-47AD-9271-4178D4EE2BED}"/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69</TotalTime>
  <Words>776</Words>
  <Application>Microsoft Office PowerPoint</Application>
  <PresentationFormat>Экран (4:3)</PresentationFormat>
  <Paragraphs>25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6</vt:i4>
      </vt:variant>
      <vt:variant>
        <vt:lpstr>Заголовки слайдов</vt:lpstr>
      </vt:variant>
      <vt:variant>
        <vt:i4>14</vt:i4>
      </vt:variant>
    </vt:vector>
  </HeadingPairs>
  <TitlesOfParts>
    <vt:vector size="25" baseType="lpstr">
      <vt:lpstr>Arial</vt:lpstr>
      <vt:lpstr>Franklin Gothic Book</vt:lpstr>
      <vt:lpstr>Wingdings 2</vt:lpstr>
      <vt:lpstr>Calibri</vt:lpstr>
      <vt:lpstr>Times New Roman</vt:lpstr>
      <vt:lpstr>Техническая</vt:lpstr>
      <vt:lpstr>Техническая</vt:lpstr>
      <vt:lpstr>Техническая</vt:lpstr>
      <vt:lpstr>Техническая</vt:lpstr>
      <vt:lpstr>Техническая</vt:lpstr>
      <vt:lpstr>Техническая</vt:lpstr>
      <vt:lpstr>Слайд 1</vt:lpstr>
      <vt:lpstr>План:</vt:lpstr>
      <vt:lpstr>Акт о безоговорочной капитуляции Германии </vt:lpstr>
      <vt:lpstr>Парад Победы. Москва. 24 июня 1945г. </vt:lpstr>
      <vt:lpstr>Потсдамская конференция</vt:lpstr>
      <vt:lpstr>Слайд 6</vt:lpstr>
      <vt:lpstr>И. В. Сталин, Г. Трумэн и У. Черчилль во время Потсдамкой конференции</vt:lpstr>
      <vt:lpstr>Нюрнбергский процесс</vt:lpstr>
      <vt:lpstr>Заседание Нюрбенгского трибунала</vt:lpstr>
      <vt:lpstr>Капитуляция Японии</vt:lpstr>
      <vt:lpstr>Подписание Акта о безоговорочной капитуляции милитаристской Японии.  2 сентября 1945 г.</vt:lpstr>
      <vt:lpstr>Итоги войны</vt:lpstr>
      <vt:lpstr>Слайд 13</vt:lpstr>
      <vt:lpstr>Торжественный пронос Знамени Победы в день прибытия его из Берлина в Москву</vt:lpstr>
    </vt:vector>
  </TitlesOfParts>
  <Company>SamForum.ws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Разгром милитаристской Японии. Итоги Второй мировой войны</dc:title>
  <dc:creator>SamLab.ws</dc:creator>
  <cp:lastModifiedBy>Dom-pccp</cp:lastModifiedBy>
  <cp:revision>13</cp:revision>
  <dcterms:created xsi:type="dcterms:W3CDTF">2014-02-13T18:54:46Z</dcterms:created>
  <dcterms:modified xsi:type="dcterms:W3CDTF">2014-02-14T18:02:18Z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0x01010024CAD84805683240BBC45A549CD29B2B</vt:lpwstr>
  </property>
</Properties>
</file>